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5" r:id="rId2"/>
    <p:sldId id="404" r:id="rId3"/>
    <p:sldId id="406" r:id="rId4"/>
    <p:sldId id="415" r:id="rId5"/>
    <p:sldId id="420" r:id="rId6"/>
    <p:sldId id="407" r:id="rId7"/>
    <p:sldId id="419" r:id="rId8"/>
    <p:sldId id="408" r:id="rId9"/>
    <p:sldId id="414" r:id="rId10"/>
    <p:sldId id="409" r:id="rId11"/>
    <p:sldId id="410" r:id="rId12"/>
    <p:sldId id="416" r:id="rId13"/>
    <p:sldId id="417" r:id="rId14"/>
    <p:sldId id="418" r:id="rId15"/>
    <p:sldId id="413" r:id="rId16"/>
    <p:sldId id="411" r:id="rId17"/>
    <p:sldId id="412" r:id="rId18"/>
  </p:sldIdLst>
  <p:sldSz cx="9144000" cy="6858000" type="screen4x3"/>
  <p:notesSz cx="9874250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BHEYMO" initials="I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6" autoAdjust="0"/>
    <p:restoredTop sz="80234" autoAdjust="0"/>
  </p:normalViewPr>
  <p:slideViewPr>
    <p:cSldViewPr snapToGrid="0">
      <p:cViewPr varScale="1">
        <p:scale>
          <a:sx n="110" d="100"/>
          <a:sy n="110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226"/>
    </p:cViewPr>
  </p:sorterViewPr>
  <p:notesViewPr>
    <p:cSldViewPr snapToGrid="0">
      <p:cViewPr varScale="1">
        <p:scale>
          <a:sx n="120" d="100"/>
          <a:sy n="120" d="100"/>
        </p:scale>
        <p:origin x="9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E4226-3B1B-4172-B197-E37425226689}" type="datetimeFigureOut">
              <a:rPr lang="ko-KR" altLang="en-US" smtClean="0"/>
              <a:t>2015-11-10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F567-8B8D-4EFC-814D-580753BF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953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451D-B62C-4691-A6F1-EB979F6CA5FB}" type="datetimeFigureOut">
              <a:rPr lang="ko-KR" altLang="en-US" smtClean="0"/>
              <a:t>2015-11-10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425" y="3271381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BFFC-C7DD-4DD1-B647-480FD4CBD8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02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BFFC-C7DD-4DD1-B647-480FD4CBD82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28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187"/>
            <a:ext cx="7772400" cy="16208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83E88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32" y="3706115"/>
            <a:ext cx="6735336" cy="1512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-1"/>
            <a:ext cx="9144000" cy="2155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3419707" y="3389970"/>
            <a:ext cx="2304586" cy="68863"/>
          </a:xfrm>
          <a:prstGeom prst="rect">
            <a:avLst/>
          </a:prstGeom>
          <a:solidFill>
            <a:srgbClr val="083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9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187"/>
            <a:ext cx="7772400" cy="16208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83E88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32" y="3706115"/>
            <a:ext cx="6735336" cy="1512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3419707" y="3389970"/>
            <a:ext cx="2304586" cy="68863"/>
          </a:xfrm>
          <a:prstGeom prst="rect">
            <a:avLst/>
          </a:prstGeom>
          <a:solidFill>
            <a:srgbClr val="083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8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14351" cy="89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텍스트 개체 틀 10"/>
          <p:cNvSpPr>
            <a:spLocks noGrp="1"/>
          </p:cNvSpPr>
          <p:nvPr>
            <p:ph type="body" sz="quarter" idx="13"/>
          </p:nvPr>
        </p:nvSpPr>
        <p:spPr>
          <a:xfrm>
            <a:off x="662400" y="1345581"/>
            <a:ext cx="8302213" cy="5228062"/>
          </a:xfrm>
          <a:prstGeom prst="rect">
            <a:avLst/>
          </a:prstGeom>
        </p:spPr>
        <p:txBody>
          <a:bodyPr>
            <a:normAutofit/>
          </a:bodyPr>
          <a:lstStyle>
            <a:lvl1pPr marL="357188" indent="-357188">
              <a:buClr>
                <a:srgbClr val="083E88"/>
              </a:buClr>
              <a:buFont typeface="Wingdings" panose="05000000000000000000" pitchFamily="2" charset="2"/>
              <a:buChar char="§"/>
              <a:defRPr sz="2400"/>
            </a:lvl1pPr>
            <a:lvl2pPr marL="803275" indent="-346075">
              <a:buClr>
                <a:srgbClr val="083E88"/>
              </a:buClr>
              <a:buFont typeface="Calibri" panose="020F0502020204030204" pitchFamily="34" charset="0"/>
              <a:buChar char="‒"/>
              <a:tabLst>
                <a:tab pos="720725" algn="l"/>
              </a:tabLst>
              <a:defRPr sz="2000"/>
            </a:lvl2pPr>
            <a:lvl3pPr marL="1143000" indent="-228600">
              <a:buClr>
                <a:srgbClr val="083E88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83E88"/>
              </a:buClr>
              <a:buFont typeface="Calibri" panose="020F0502020204030204" pitchFamily="34" charset="0"/>
              <a:buChar char="‒"/>
              <a:defRPr sz="1600"/>
            </a:lvl4pPr>
            <a:lvl5pPr marL="2057400" indent="-228600">
              <a:buClr>
                <a:srgbClr val="083E88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마스터 텍스트 스타일을 편집합니다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둘째 수준</a:t>
            </a:r>
          </a:p>
          <a:p>
            <a:pPr lvl="2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셋째 수준</a:t>
            </a:r>
          </a:p>
          <a:p>
            <a:pPr lvl="3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넷째 수준</a:t>
            </a:r>
          </a:p>
          <a:p>
            <a:pPr lvl="4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62400" y="95250"/>
            <a:ext cx="7743413" cy="755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600" b="1">
                <a:solidFill>
                  <a:srgbClr val="083E88"/>
                </a:solidFill>
                <a:effectLst/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692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525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562725"/>
            <a:ext cx="2057400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E558-4905-45D0-B7E8-64AD774146C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02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/>
              <a:t>survery</a:t>
            </a:r>
            <a:r>
              <a:rPr lang="en-US" altLang="ko-KR" dirty="0" smtClean="0"/>
              <a:t> </a:t>
            </a:r>
            <a:r>
              <a:rPr lang="en-US" altLang="ko-KR" dirty="0"/>
              <a:t>of peer to peer content distribution </a:t>
            </a:r>
            <a:r>
              <a:rPr lang="en-US" altLang="ko-KR" dirty="0" smtClean="0"/>
              <a:t>technologies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ko-KR" b="1" dirty="0" err="1" smtClean="0"/>
              <a:t>Heymo</a:t>
            </a:r>
            <a:r>
              <a:rPr lang="en-US" altLang="ko-KR" b="1" dirty="0" smtClean="0"/>
              <a:t> Kou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05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Deniability of Stored Content</a:t>
            </a:r>
          </a:p>
          <a:p>
            <a:pPr lvl="1"/>
            <a:r>
              <a:rPr lang="en-US" altLang="ko-KR" dirty="0" smtClean="0"/>
              <a:t>Stored </a:t>
            </a:r>
            <a:r>
              <a:rPr lang="en-US" altLang="ko-KR" dirty="0"/>
              <a:t>encrypted shared of files does not offer any information without key</a:t>
            </a:r>
          </a:p>
          <a:p>
            <a:r>
              <a:rPr lang="en-US" altLang="ko-KR" dirty="0" smtClean="0"/>
              <a:t>Deniability </a:t>
            </a:r>
            <a:r>
              <a:rPr lang="en-US" altLang="ko-KR" dirty="0"/>
              <a:t>of Content in Transit</a:t>
            </a:r>
          </a:p>
          <a:p>
            <a:pPr lvl="1"/>
            <a:r>
              <a:rPr lang="en-US" altLang="ko-KR" dirty="0" smtClean="0"/>
              <a:t>Offered </a:t>
            </a:r>
            <a:r>
              <a:rPr lang="en-US" altLang="ko-KR" dirty="0"/>
              <a:t>through anonymous connection layers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Provisions for deniability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10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1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Decentralized P2P </a:t>
            </a:r>
            <a:r>
              <a:rPr lang="en-US" altLang="ko-KR" dirty="0"/>
              <a:t>system relies on voluntary participation</a:t>
            </a:r>
          </a:p>
          <a:p>
            <a:r>
              <a:rPr lang="en-US" altLang="ko-KR" dirty="0" smtClean="0"/>
              <a:t>Providing </a:t>
            </a:r>
            <a:r>
              <a:rPr lang="en-US" altLang="ko-KR" dirty="0"/>
              <a:t>incentives </a:t>
            </a:r>
            <a:r>
              <a:rPr lang="en-US" altLang="ko-KR" dirty="0" smtClean="0"/>
              <a:t>stimulates </a:t>
            </a:r>
            <a:r>
              <a:rPr lang="en-US" altLang="ko-KR" dirty="0"/>
              <a:t>cooperative behavior</a:t>
            </a:r>
          </a:p>
          <a:p>
            <a:pPr lvl="1"/>
            <a:r>
              <a:rPr lang="en-US" altLang="ko-KR" dirty="0" smtClean="0"/>
              <a:t>"</a:t>
            </a:r>
            <a:r>
              <a:rPr lang="en-US" altLang="ko-KR" dirty="0"/>
              <a:t>Free-rider" - only consume resources without contributing</a:t>
            </a:r>
          </a:p>
          <a:p>
            <a:r>
              <a:rPr lang="en-US" altLang="ko-KR" dirty="0" smtClean="0"/>
              <a:t>2 </a:t>
            </a:r>
            <a:r>
              <a:rPr lang="en-US" altLang="ko-KR" dirty="0"/>
              <a:t>solutions</a:t>
            </a:r>
          </a:p>
          <a:p>
            <a:pPr lvl="1"/>
            <a:r>
              <a:rPr lang="en-US" altLang="ko-KR" dirty="0" smtClean="0"/>
              <a:t>Trust-based </a:t>
            </a:r>
            <a:r>
              <a:rPr lang="en-US" altLang="ko-KR" dirty="0"/>
              <a:t>incentive </a:t>
            </a:r>
            <a:r>
              <a:rPr lang="en-US" altLang="ko-KR" dirty="0" smtClean="0"/>
              <a:t>mechanisms / Reputation </a:t>
            </a:r>
            <a:r>
              <a:rPr lang="en-US" altLang="ko-KR" dirty="0"/>
              <a:t>mechanisms</a:t>
            </a:r>
          </a:p>
          <a:p>
            <a:pPr lvl="1"/>
            <a:r>
              <a:rPr lang="en-US" altLang="ko-KR" dirty="0" smtClean="0"/>
              <a:t>Trade-based </a:t>
            </a:r>
            <a:r>
              <a:rPr lang="en-US" altLang="ko-KR" dirty="0"/>
              <a:t>incentive mechanisms</a:t>
            </a:r>
          </a:p>
          <a:p>
            <a:pPr lvl="2"/>
            <a:r>
              <a:rPr lang="en-US" altLang="ko-KR" dirty="0"/>
              <a:t>O</a:t>
            </a:r>
            <a:r>
              <a:rPr lang="en-US" altLang="ko-KR" dirty="0" smtClean="0"/>
              <a:t>ffer </a:t>
            </a:r>
            <a:r>
              <a:rPr lang="en-US" altLang="ko-KR" dirty="0"/>
              <a:t>service explicitly for contribution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Incentive mechanisms and accountability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11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04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Reputation mechanisms</a:t>
            </a:r>
          </a:p>
          <a:p>
            <a:pPr lvl="1"/>
            <a:r>
              <a:rPr lang="en-US" altLang="ko-KR" dirty="0" smtClean="0"/>
              <a:t>Centralized </a:t>
            </a:r>
            <a:r>
              <a:rPr lang="en-US" altLang="ko-KR" dirty="0"/>
              <a:t>reputation </a:t>
            </a:r>
            <a:r>
              <a:rPr lang="en-US" altLang="ko-KR" dirty="0" smtClean="0"/>
              <a:t>systems (i.e. eBay</a:t>
            </a:r>
            <a:r>
              <a:rPr lang="en-US" altLang="ko-KR" dirty="0"/>
              <a:t>, </a:t>
            </a:r>
            <a:r>
              <a:rPr lang="en-US" altLang="ko-KR" dirty="0" err="1"/>
              <a:t>Gmarket</a:t>
            </a:r>
            <a:r>
              <a:rPr lang="en-US" altLang="ko-KR" dirty="0"/>
              <a:t>, </a:t>
            </a:r>
            <a:r>
              <a:rPr lang="en-US" altLang="ko-KR" dirty="0" smtClean="0"/>
              <a:t>Auction)</a:t>
            </a:r>
            <a:endParaRPr lang="en-US" altLang="ko-KR" dirty="0"/>
          </a:p>
          <a:p>
            <a:pPr lvl="2"/>
            <a:r>
              <a:rPr lang="en-US" altLang="ko-KR" dirty="0"/>
              <a:t>P</a:t>
            </a:r>
            <a:r>
              <a:rPr lang="en-US" altLang="ko-KR" dirty="0" smtClean="0"/>
              <a:t>eople </a:t>
            </a:r>
            <a:r>
              <a:rPr lang="en-US" altLang="ko-KR" dirty="0"/>
              <a:t>trust reputation information presented by them</a:t>
            </a:r>
          </a:p>
          <a:p>
            <a:pPr lvl="1"/>
            <a:r>
              <a:rPr lang="en-US" altLang="ko-KR" dirty="0" smtClean="0"/>
              <a:t>No </a:t>
            </a:r>
            <a:r>
              <a:rPr lang="en-US" altLang="ko-KR" dirty="0"/>
              <a:t>organization </a:t>
            </a:r>
            <a:r>
              <a:rPr lang="en-US" altLang="ko-KR" dirty="0" smtClean="0"/>
              <a:t>manages </a:t>
            </a:r>
            <a:r>
              <a:rPr lang="en-US" altLang="ko-KR" dirty="0"/>
              <a:t>the reputation </a:t>
            </a:r>
            <a:r>
              <a:rPr lang="en-US" altLang="ko-KR" dirty="0" smtClean="0"/>
              <a:t>information in P2P</a:t>
            </a:r>
            <a:endParaRPr lang="en-US" altLang="ko-KR" dirty="0"/>
          </a:p>
          <a:p>
            <a:pPr lvl="2"/>
            <a:r>
              <a:rPr lang="en-US" altLang="ko-KR" dirty="0" smtClean="0"/>
              <a:t>Peers</a:t>
            </a:r>
            <a:r>
              <a:rPr lang="en-US" altLang="ko-KR" dirty="0"/>
              <a:t>' reputation is spread out </a:t>
            </a:r>
            <a:r>
              <a:rPr lang="en-US" altLang="ko-KR" dirty="0" smtClean="0"/>
              <a:t>through </a:t>
            </a:r>
            <a:r>
              <a:rPr lang="en-US" altLang="ko-KR" dirty="0"/>
              <a:t>the </a:t>
            </a:r>
            <a:r>
              <a:rPr lang="en-US" altLang="ko-KR" dirty="0" smtClean="0"/>
              <a:t>network</a:t>
            </a:r>
          </a:p>
          <a:p>
            <a:pPr lvl="3"/>
            <a:r>
              <a:rPr lang="en-US" altLang="ko-KR" dirty="0" smtClean="0"/>
              <a:t> produce </a:t>
            </a:r>
            <a:r>
              <a:rPr lang="en-US" altLang="ko-KR" dirty="0"/>
              <a:t>global </a:t>
            </a:r>
            <a:r>
              <a:rPr lang="en-US" altLang="ko-KR" dirty="0" smtClean="0"/>
              <a:t>reputation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Various </a:t>
            </a:r>
            <a:r>
              <a:rPr lang="en-US" altLang="ko-KR" dirty="0"/>
              <a:t>reputation management algorithm</a:t>
            </a:r>
          </a:p>
          <a:p>
            <a:pPr lvl="1"/>
            <a:r>
              <a:rPr lang="en-US" altLang="ko-KR" dirty="0" smtClean="0"/>
              <a:t>Eigen </a:t>
            </a:r>
            <a:r>
              <a:rPr lang="en-US" altLang="ko-KR" dirty="0"/>
              <a:t>Trust algorithm [</a:t>
            </a:r>
            <a:r>
              <a:rPr lang="en-US" altLang="ko-KR" dirty="0" err="1"/>
              <a:t>Kamvar</a:t>
            </a:r>
            <a:r>
              <a:rPr lang="en-US" altLang="ko-KR" dirty="0"/>
              <a:t> et al. 2003]</a:t>
            </a:r>
          </a:p>
          <a:p>
            <a:pPr lvl="2"/>
            <a:r>
              <a:rPr lang="en-US" altLang="ko-KR" dirty="0"/>
              <a:t>P</a:t>
            </a:r>
            <a:r>
              <a:rPr lang="en-US" altLang="ko-KR" dirty="0" smtClean="0"/>
              <a:t>roduces </a:t>
            </a:r>
            <a:r>
              <a:rPr lang="en-US" altLang="ko-KR" dirty="0"/>
              <a:t>global reputation rating based on users' history of uploads</a:t>
            </a:r>
          </a:p>
          <a:p>
            <a:pPr lvl="2"/>
            <a:r>
              <a:rPr lang="en-US" altLang="ko-KR" dirty="0" smtClean="0"/>
              <a:t>Rating </a:t>
            </a:r>
            <a:r>
              <a:rPr lang="en-US" altLang="ko-KR" dirty="0"/>
              <a:t>can be used by others to decide where to download files from</a:t>
            </a:r>
          </a:p>
          <a:p>
            <a:pPr lvl="2"/>
            <a:r>
              <a:rPr lang="en-US" altLang="ko-KR" dirty="0" smtClean="0"/>
              <a:t>Reduced </a:t>
            </a:r>
            <a:r>
              <a:rPr lang="en-US" altLang="ko-KR" dirty="0"/>
              <a:t>the number of fake file / malware</a:t>
            </a:r>
          </a:p>
          <a:p>
            <a:pPr lvl="1"/>
            <a:r>
              <a:rPr lang="en-US" altLang="ko-KR" dirty="0" smtClean="0"/>
              <a:t>Reputation </a:t>
            </a:r>
            <a:r>
              <a:rPr lang="en-US" altLang="ko-KR" dirty="0"/>
              <a:t>computation agents [Gupta et al. 2003]</a:t>
            </a:r>
          </a:p>
          <a:p>
            <a:pPr lvl="2"/>
            <a:r>
              <a:rPr lang="en-US" altLang="ko-KR" dirty="0" smtClean="0"/>
              <a:t>Partially </a:t>
            </a:r>
            <a:r>
              <a:rPr lang="en-US" altLang="ko-KR" dirty="0"/>
              <a:t>centralized</a:t>
            </a:r>
          </a:p>
          <a:p>
            <a:pPr lvl="2"/>
            <a:r>
              <a:rPr lang="en-US" altLang="ko-KR" dirty="0" smtClean="0"/>
              <a:t>Reputation </a:t>
            </a:r>
            <a:r>
              <a:rPr lang="en-US" altLang="ko-KR" dirty="0"/>
              <a:t>data is stored at reputation </a:t>
            </a:r>
            <a:r>
              <a:rPr lang="en-US" altLang="ko-KR" dirty="0" smtClean="0"/>
              <a:t>agent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Incentive mechanisms and accountability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12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73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Feedback-based </a:t>
            </a:r>
            <a:r>
              <a:rPr lang="en-US" altLang="ko-KR" dirty="0"/>
              <a:t>reputation mechanism [</a:t>
            </a:r>
            <a:r>
              <a:rPr lang="en-US" altLang="ko-KR" dirty="0" err="1"/>
              <a:t>Xiong</a:t>
            </a:r>
            <a:r>
              <a:rPr lang="en-US" altLang="ko-KR" dirty="0"/>
              <a:t> and Liu 2002]</a:t>
            </a:r>
          </a:p>
          <a:p>
            <a:pPr lvl="1"/>
            <a:r>
              <a:rPr lang="en-US" altLang="ko-KR" dirty="0" smtClean="0"/>
              <a:t>Trust </a:t>
            </a:r>
            <a:r>
              <a:rPr lang="en-US" altLang="ko-KR" dirty="0"/>
              <a:t>value for a peer is </a:t>
            </a:r>
            <a:r>
              <a:rPr lang="en-US" altLang="ko-KR" dirty="0" smtClean="0"/>
              <a:t>based </a:t>
            </a:r>
            <a:r>
              <a:rPr lang="en-US" altLang="ko-KR" dirty="0"/>
              <a:t>on satisfaction received by other </a:t>
            </a:r>
            <a:r>
              <a:rPr lang="en-US" altLang="ko-KR" dirty="0" smtClean="0"/>
              <a:t>peers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Sun's </a:t>
            </a:r>
            <a:r>
              <a:rPr lang="en-US" altLang="ko-KR" dirty="0"/>
              <a:t>JXTA [</a:t>
            </a:r>
            <a:r>
              <a:rPr lang="en-US" altLang="ko-KR" dirty="0" err="1"/>
              <a:t>Jxta</a:t>
            </a:r>
            <a:r>
              <a:rPr lang="en-US" altLang="ko-KR" dirty="0"/>
              <a:t> 2003]</a:t>
            </a:r>
          </a:p>
          <a:p>
            <a:pPr lvl="1"/>
            <a:r>
              <a:rPr lang="en-US" altLang="ko-KR" dirty="0" smtClean="0"/>
              <a:t>Provides </a:t>
            </a:r>
            <a:r>
              <a:rPr lang="en-US" altLang="ko-KR" dirty="0"/>
              <a:t>penalty to misbehaving nodes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Micropayments Mechanisms</a:t>
            </a:r>
          </a:p>
          <a:p>
            <a:pPr lvl="1"/>
            <a:r>
              <a:rPr lang="en-US" altLang="ko-KR" dirty="0" smtClean="0"/>
              <a:t>Currency-based </a:t>
            </a:r>
            <a:r>
              <a:rPr lang="en-US" altLang="ko-KR" dirty="0"/>
              <a:t>micropayment system</a:t>
            </a:r>
          </a:p>
          <a:p>
            <a:pPr lvl="1"/>
            <a:r>
              <a:rPr lang="en-US" altLang="ko-KR" dirty="0" err="1" smtClean="0"/>
              <a:t>MojoNation</a:t>
            </a:r>
            <a:r>
              <a:rPr lang="en-US" altLang="ko-KR" dirty="0" smtClean="0"/>
              <a:t> </a:t>
            </a:r>
            <a:r>
              <a:rPr lang="en-US" altLang="ko-KR" dirty="0"/>
              <a:t>[</a:t>
            </a:r>
            <a:r>
              <a:rPr lang="en-US" altLang="ko-KR" dirty="0" err="1"/>
              <a:t>MojoNation</a:t>
            </a:r>
            <a:r>
              <a:rPr lang="en-US" altLang="ko-KR" dirty="0"/>
              <a:t> 2003]</a:t>
            </a:r>
          </a:p>
          <a:p>
            <a:pPr lvl="2"/>
            <a:r>
              <a:rPr lang="en-US" altLang="ko-KR" dirty="0" smtClean="0"/>
              <a:t>Mojo </a:t>
            </a:r>
            <a:r>
              <a:rPr lang="en-US" altLang="ko-KR" dirty="0"/>
              <a:t>- currency gained by offering PC resources</a:t>
            </a:r>
          </a:p>
          <a:p>
            <a:pPr lvl="1"/>
            <a:r>
              <a:rPr lang="en-US" altLang="ko-KR" dirty="0" smtClean="0"/>
              <a:t>Impractical </a:t>
            </a:r>
            <a:r>
              <a:rPr lang="en-US" altLang="ko-KR" dirty="0"/>
              <a:t>for most applications [</a:t>
            </a:r>
            <a:r>
              <a:rPr lang="en-US" altLang="ko-KR" dirty="0" err="1"/>
              <a:t>Buragohain</a:t>
            </a:r>
            <a:r>
              <a:rPr lang="en-US" altLang="ko-KR" dirty="0"/>
              <a:t> et al. 2003</a:t>
            </a:r>
            <a:r>
              <a:rPr lang="en-US" altLang="ko-KR" dirty="0" smtClean="0"/>
              <a:t>]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Incentive mechanisms and accountability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13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60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Resource </a:t>
            </a:r>
            <a:r>
              <a:rPr lang="en-US" altLang="ko-KR" dirty="0"/>
              <a:t>Trading Schemes</a:t>
            </a:r>
          </a:p>
          <a:p>
            <a:pPr lvl="1"/>
            <a:r>
              <a:rPr lang="en-US" altLang="ko-KR" dirty="0" smtClean="0"/>
              <a:t>Transitive </a:t>
            </a:r>
            <a:r>
              <a:rPr lang="en-US" altLang="ko-KR" dirty="0"/>
              <a:t>chains of peer transaction[</a:t>
            </a:r>
            <a:r>
              <a:rPr lang="en-US" altLang="ko-KR" dirty="0" err="1"/>
              <a:t>Anagnostakis</a:t>
            </a:r>
            <a:r>
              <a:rPr lang="en-US" altLang="ko-KR" dirty="0"/>
              <a:t> and Greenwald 2004]</a:t>
            </a:r>
          </a:p>
          <a:p>
            <a:pPr lvl="2"/>
            <a:r>
              <a:rPr lang="en-US" altLang="ko-KR" dirty="0" smtClean="0"/>
              <a:t>node </a:t>
            </a:r>
            <a:r>
              <a:rPr lang="en-US" altLang="ko-KR" dirty="0"/>
              <a:t>publishes digitally signed list of files</a:t>
            </a:r>
          </a:p>
          <a:p>
            <a:pPr lvl="2"/>
            <a:r>
              <a:rPr lang="en-US" altLang="ko-KR" dirty="0" smtClean="0"/>
              <a:t>no </a:t>
            </a:r>
            <a:r>
              <a:rPr lang="en-US" altLang="ko-KR" dirty="0"/>
              <a:t>node uses more resources than it is providing</a:t>
            </a:r>
          </a:p>
          <a:p>
            <a:pPr lvl="2"/>
            <a:r>
              <a:rPr lang="en-US" altLang="ko-KR" dirty="0" smtClean="0"/>
              <a:t>balanced </a:t>
            </a:r>
            <a:r>
              <a:rPr lang="en-US" altLang="ko-KR" dirty="0"/>
              <a:t>system is achieved</a:t>
            </a:r>
          </a:p>
          <a:p>
            <a:pPr lvl="1"/>
            <a:r>
              <a:rPr lang="en-US" altLang="ko-KR" dirty="0" smtClean="0"/>
              <a:t>Flexible </a:t>
            </a:r>
            <a:r>
              <a:rPr lang="en-US" altLang="ko-KR" dirty="0"/>
              <a:t>algorithm [Cooper and Garcia-Molina 2002]</a:t>
            </a:r>
          </a:p>
          <a:p>
            <a:pPr lvl="2"/>
            <a:r>
              <a:rPr lang="en-US" altLang="ko-KR" dirty="0" smtClean="0"/>
              <a:t>Peers </a:t>
            </a:r>
            <a:r>
              <a:rPr lang="en-US" altLang="ko-KR" dirty="0"/>
              <a:t>decide </a:t>
            </a:r>
          </a:p>
          <a:p>
            <a:pPr lvl="3"/>
            <a:r>
              <a:rPr lang="en-US" altLang="ko-KR" dirty="0" smtClean="0"/>
              <a:t>how </a:t>
            </a:r>
            <a:r>
              <a:rPr lang="en-US" altLang="ko-KR" dirty="0"/>
              <a:t>much data to trade</a:t>
            </a:r>
          </a:p>
          <a:p>
            <a:pPr lvl="3"/>
            <a:r>
              <a:rPr lang="en-US" altLang="ko-KR" dirty="0" smtClean="0"/>
              <a:t>what </a:t>
            </a:r>
            <a:r>
              <a:rPr lang="en-US" altLang="ko-KR" dirty="0"/>
              <a:t>resources to contribute</a:t>
            </a:r>
          </a:p>
          <a:p>
            <a:pPr lvl="3"/>
            <a:r>
              <a:rPr lang="en-US" altLang="ko-KR" dirty="0" smtClean="0"/>
              <a:t>how </a:t>
            </a:r>
            <a:r>
              <a:rPr lang="en-US" altLang="ko-KR" dirty="0"/>
              <a:t>many trades to make</a:t>
            </a:r>
          </a:p>
          <a:p>
            <a:pPr lvl="2"/>
            <a:r>
              <a:rPr lang="en-US" altLang="ko-KR" dirty="0" smtClean="0"/>
              <a:t>Ensures </a:t>
            </a:r>
            <a:r>
              <a:rPr lang="en-US" altLang="ko-KR" dirty="0"/>
              <a:t>fairness while maximizing content preservation</a:t>
            </a:r>
          </a:p>
          <a:p>
            <a:pPr lvl="1"/>
            <a:r>
              <a:rPr lang="en-US" altLang="ko-KR" dirty="0" err="1" smtClean="0"/>
              <a:t>FreeHaven</a:t>
            </a:r>
            <a:r>
              <a:rPr lang="en-US" altLang="ko-KR" dirty="0" smtClean="0"/>
              <a:t> </a:t>
            </a:r>
            <a:r>
              <a:rPr lang="en-US" altLang="ko-KR" dirty="0"/>
              <a:t>[</a:t>
            </a:r>
            <a:r>
              <a:rPr lang="en-US" altLang="ko-KR" dirty="0" err="1"/>
              <a:t>Dingledin</a:t>
            </a:r>
            <a:r>
              <a:rPr lang="en-US" altLang="ko-KR" dirty="0"/>
              <a:t> et al. 2000]</a:t>
            </a:r>
          </a:p>
          <a:p>
            <a:pPr lvl="2"/>
            <a:r>
              <a:rPr lang="en-US" altLang="ko-KR" dirty="0" smtClean="0"/>
              <a:t>Contract </a:t>
            </a:r>
            <a:r>
              <a:rPr lang="en-US" altLang="ko-KR" dirty="0"/>
              <a:t>- nodes store peer's material for a certain period of time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 err="1"/>
              <a:t>fullfiled</a:t>
            </a:r>
            <a:r>
              <a:rPr lang="en-US" altLang="ko-KR" dirty="0"/>
              <a:t> the contract, node's reputation increases</a:t>
            </a:r>
          </a:p>
          <a:p>
            <a:pPr lvl="2"/>
            <a:r>
              <a:rPr lang="en-US" altLang="ko-KR" dirty="0" smtClean="0"/>
              <a:t>Contracts </a:t>
            </a:r>
            <a:r>
              <a:rPr lang="en-US" altLang="ko-KR" dirty="0"/>
              <a:t>are formed when new data is inserted in the network</a:t>
            </a:r>
          </a:p>
          <a:p>
            <a:pPr lvl="2"/>
            <a:r>
              <a:rPr lang="en-US" altLang="ko-KR" dirty="0" smtClean="0"/>
              <a:t>Each </a:t>
            </a:r>
            <a:r>
              <a:rPr lang="en-US" altLang="ko-KR" dirty="0"/>
              <a:t>node maintains a database </a:t>
            </a:r>
            <a:r>
              <a:rPr lang="en-US" altLang="ko-KR" dirty="0" smtClean="0"/>
              <a:t>of other’s reputation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Incentive mechanisms and accountability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14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48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Resources in </a:t>
            </a:r>
            <a:r>
              <a:rPr lang="en-US" altLang="ko-KR" dirty="0" smtClean="0"/>
              <a:t>P2P </a:t>
            </a:r>
            <a:r>
              <a:rPr lang="en-US" altLang="ko-KR" dirty="0"/>
              <a:t>- content, storage &amp; bandwidth</a:t>
            </a:r>
          </a:p>
          <a:p>
            <a:r>
              <a:rPr lang="en-US" altLang="ko-KR" dirty="0"/>
              <a:t>Basic operation in </a:t>
            </a:r>
            <a:r>
              <a:rPr lang="en-US" altLang="ko-KR" dirty="0" smtClean="0"/>
              <a:t>P2P </a:t>
            </a:r>
            <a:r>
              <a:rPr lang="en-US" altLang="ko-KR" dirty="0"/>
              <a:t>- insertion, search &amp; retrieval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Content Deletion and Update</a:t>
            </a:r>
          </a:p>
          <a:p>
            <a:pPr lvl="1"/>
            <a:r>
              <a:rPr lang="en-US" altLang="ko-KR" dirty="0" err="1" smtClean="0"/>
              <a:t>MojoNation</a:t>
            </a:r>
            <a:r>
              <a:rPr lang="en-US" altLang="ko-KR" dirty="0"/>
              <a:t>, PAST &amp; </a:t>
            </a:r>
            <a:r>
              <a:rPr lang="en-US" altLang="ko-KR" dirty="0" err="1"/>
              <a:t>FreeHaven</a:t>
            </a:r>
            <a:r>
              <a:rPr lang="en-US" altLang="ko-KR" dirty="0"/>
              <a:t> applied immutable </a:t>
            </a:r>
            <a:r>
              <a:rPr lang="en-US" altLang="ko-KR" dirty="0" smtClean="0"/>
              <a:t>files</a:t>
            </a:r>
          </a:p>
          <a:p>
            <a:pPr lvl="2"/>
            <a:r>
              <a:rPr lang="en-US" altLang="ko-KR" dirty="0" smtClean="0"/>
              <a:t>NO </a:t>
            </a:r>
            <a:r>
              <a:rPr lang="en-US" altLang="ko-KR" dirty="0"/>
              <a:t>update allowed</a:t>
            </a:r>
          </a:p>
          <a:p>
            <a:pPr lvl="2"/>
            <a:r>
              <a:rPr lang="en-US" altLang="ko-KR" dirty="0" smtClean="0"/>
              <a:t>Requires </a:t>
            </a:r>
            <a:r>
              <a:rPr lang="en-US" altLang="ko-KR" dirty="0"/>
              <a:t>new version with different name for update</a:t>
            </a:r>
          </a:p>
          <a:p>
            <a:pPr lvl="1"/>
            <a:r>
              <a:rPr lang="en-US" altLang="ko-KR" dirty="0" err="1" smtClean="0"/>
              <a:t>Publius</a:t>
            </a:r>
            <a:r>
              <a:rPr lang="en-US" altLang="ko-KR" dirty="0" smtClean="0"/>
              <a:t> </a:t>
            </a:r>
            <a:r>
              <a:rPr lang="en-US" altLang="ko-KR" dirty="0"/>
              <a:t>offers both deletion and update of content</a:t>
            </a:r>
          </a:p>
          <a:p>
            <a:pPr lvl="2"/>
            <a:r>
              <a:rPr lang="en-US" altLang="ko-KR" dirty="0" smtClean="0"/>
              <a:t>Only </a:t>
            </a:r>
            <a:r>
              <a:rPr lang="en-US" altLang="ko-KR" dirty="0"/>
              <a:t>publisher will be able to delete / modify with password file 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Content Expiration - </a:t>
            </a:r>
            <a:r>
              <a:rPr lang="en-US" altLang="ko-KR" dirty="0" err="1"/>
              <a:t>FreeHaven</a:t>
            </a:r>
            <a:endParaRPr lang="en-US" altLang="ko-KR" dirty="0"/>
          </a:p>
          <a:p>
            <a:pPr lvl="3"/>
            <a:endParaRPr lang="en-US" altLang="ko-KR" dirty="0"/>
          </a:p>
          <a:p>
            <a:r>
              <a:rPr lang="en-US" altLang="ko-KR" dirty="0"/>
              <a:t>Content Versioning - </a:t>
            </a:r>
            <a:r>
              <a:rPr lang="en-US" altLang="ko-KR" dirty="0" err="1"/>
              <a:t>OceanStore</a:t>
            </a:r>
            <a:endParaRPr lang="en-US" altLang="ko-KR" dirty="0"/>
          </a:p>
          <a:p>
            <a:pPr lvl="1"/>
            <a:r>
              <a:rPr lang="en-US" altLang="ko-KR" dirty="0" smtClean="0"/>
              <a:t>Offers </a:t>
            </a:r>
            <a:r>
              <a:rPr lang="en-US" altLang="ko-KR" dirty="0"/>
              <a:t>a version-based archival storage</a:t>
            </a:r>
          </a:p>
          <a:p>
            <a:pPr lvl="1"/>
            <a:r>
              <a:rPr lang="en-US" altLang="ko-KR" dirty="0" err="1" smtClean="0"/>
              <a:t>OceanStore</a:t>
            </a:r>
            <a:r>
              <a:rPr lang="en-US" altLang="ko-KR" dirty="0" smtClean="0"/>
              <a:t> </a:t>
            </a:r>
            <a:r>
              <a:rPr lang="en-US" altLang="ko-KR" dirty="0"/>
              <a:t>maintains active maps of document IDs</a:t>
            </a:r>
          </a:p>
          <a:p>
            <a:pPr lvl="2"/>
            <a:r>
              <a:rPr lang="en-US" altLang="ko-KR" dirty="0" smtClean="0"/>
              <a:t>redirects </a:t>
            </a:r>
            <a:r>
              <a:rPr lang="en-US" altLang="ko-KR" dirty="0"/>
              <a:t>to the most recent version on </a:t>
            </a:r>
            <a:r>
              <a:rPr lang="en-US" altLang="ko-KR" dirty="0" smtClean="0"/>
              <a:t>request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Resource management capabilities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15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35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Directory </a:t>
            </a:r>
            <a:r>
              <a:rPr lang="en-US" altLang="ko-KR" dirty="0"/>
              <a:t>Structure - Mnemosyne</a:t>
            </a:r>
          </a:p>
          <a:p>
            <a:pPr lvl="1"/>
            <a:r>
              <a:rPr lang="en-US" altLang="ko-KR" dirty="0" smtClean="0"/>
              <a:t>Manage </a:t>
            </a:r>
            <a:r>
              <a:rPr lang="en-US" altLang="ko-KR" dirty="0"/>
              <a:t>as a whole</a:t>
            </a:r>
          </a:p>
          <a:p>
            <a:pPr lvl="1"/>
            <a:r>
              <a:rPr lang="en-US" altLang="ko-KR" dirty="0" smtClean="0"/>
              <a:t>Entire </a:t>
            </a:r>
            <a:r>
              <a:rPr lang="en-US" altLang="ko-KR" dirty="0"/>
              <a:t>distributed directory structure system 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Content Searching    </a:t>
            </a:r>
          </a:p>
          <a:p>
            <a:pPr lvl="1"/>
            <a:r>
              <a:rPr lang="en-US" altLang="ko-KR" dirty="0" smtClean="0"/>
              <a:t>Unstructured </a:t>
            </a:r>
            <a:r>
              <a:rPr lang="en-US" altLang="ko-KR" dirty="0"/>
              <a:t>systems - Gnutella, </a:t>
            </a:r>
            <a:r>
              <a:rPr lang="en-US" altLang="ko-KR" dirty="0" err="1"/>
              <a:t>Kazaa</a:t>
            </a:r>
            <a:r>
              <a:rPr lang="en-US" altLang="ko-KR" dirty="0"/>
              <a:t> &amp; </a:t>
            </a:r>
            <a:r>
              <a:rPr lang="en-US" altLang="ko-KR" dirty="0" err="1"/>
              <a:t>FreeHaven</a:t>
            </a:r>
            <a:endParaRPr lang="en-US" altLang="ko-KR" dirty="0"/>
          </a:p>
          <a:p>
            <a:pPr lvl="2"/>
            <a:r>
              <a:rPr lang="en-US" altLang="ko-KR" dirty="0" smtClean="0"/>
              <a:t>Offer </a:t>
            </a:r>
            <a:r>
              <a:rPr lang="en-US" altLang="ko-KR" dirty="0"/>
              <a:t>keyword-search mechanisms</a:t>
            </a:r>
          </a:p>
          <a:p>
            <a:pPr lvl="2"/>
            <a:r>
              <a:rPr lang="en-US" altLang="ko-KR" dirty="0" smtClean="0"/>
              <a:t>do </a:t>
            </a:r>
            <a:r>
              <a:rPr lang="en-US" altLang="ko-KR" dirty="0"/>
              <a:t>not scale</a:t>
            </a:r>
          </a:p>
          <a:p>
            <a:pPr lvl="1"/>
            <a:r>
              <a:rPr lang="en-US" altLang="ko-KR" dirty="0" smtClean="0"/>
              <a:t>Structured </a:t>
            </a:r>
            <a:r>
              <a:rPr lang="en-US" altLang="ko-KR" dirty="0"/>
              <a:t>systems</a:t>
            </a:r>
          </a:p>
          <a:p>
            <a:pPr lvl="2"/>
            <a:r>
              <a:rPr lang="en-US" altLang="ko-KR" dirty="0" smtClean="0"/>
              <a:t>Very </a:t>
            </a:r>
            <a:r>
              <a:rPr lang="en-US" altLang="ko-KR" dirty="0"/>
              <a:t>efficient in searching through file identifiers</a:t>
            </a:r>
          </a:p>
          <a:p>
            <a:pPr lvl="2"/>
            <a:r>
              <a:rPr lang="en-US" altLang="ko-KR" dirty="0" smtClean="0"/>
              <a:t>Keyword </a:t>
            </a:r>
            <a:r>
              <a:rPr lang="en-US" altLang="ko-KR" dirty="0"/>
              <a:t>search is still problem</a:t>
            </a:r>
          </a:p>
          <a:p>
            <a:pPr lvl="2"/>
            <a:r>
              <a:rPr lang="en-US" altLang="ko-KR" dirty="0" smtClean="0"/>
              <a:t>One </a:t>
            </a:r>
            <a:r>
              <a:rPr lang="en-US" altLang="ko-KR" dirty="0"/>
              <a:t>solution by Freenet</a:t>
            </a:r>
          </a:p>
          <a:p>
            <a:pPr lvl="3"/>
            <a:r>
              <a:rPr lang="en-US" altLang="ko-KR" dirty="0" smtClean="0"/>
              <a:t>Use </a:t>
            </a:r>
            <a:r>
              <a:rPr lang="en-US" altLang="ko-KR" dirty="0"/>
              <a:t>of indirect files - pointer of file</a:t>
            </a:r>
          </a:p>
          <a:p>
            <a:pPr lvl="3"/>
            <a:r>
              <a:rPr lang="en-US" altLang="ko-KR" dirty="0" smtClean="0"/>
              <a:t>Name </a:t>
            </a:r>
            <a:r>
              <a:rPr lang="en-US" altLang="ko-KR" dirty="0"/>
              <a:t>the indirect file with search keywords</a:t>
            </a:r>
          </a:p>
          <a:p>
            <a:pPr lvl="3"/>
            <a:r>
              <a:rPr lang="en-US" altLang="ko-KR" dirty="0" smtClean="0"/>
              <a:t>Still </a:t>
            </a:r>
            <a:r>
              <a:rPr lang="en-US" altLang="ko-KR" dirty="0"/>
              <a:t>managing in large volume situation </a:t>
            </a:r>
            <a:r>
              <a:rPr lang="en-US" altLang="ko-KR" dirty="0" smtClean="0"/>
              <a:t>remains </a:t>
            </a:r>
            <a:r>
              <a:rPr lang="en-US" altLang="ko-KR" dirty="0"/>
              <a:t>unsolved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Resource management capabilities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16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47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“Peer </a:t>
            </a:r>
            <a:r>
              <a:rPr lang="en-US" altLang="ko-KR" dirty="0"/>
              <a:t>communities" [</a:t>
            </a:r>
            <a:r>
              <a:rPr lang="en-US" altLang="ko-KR" dirty="0" err="1"/>
              <a:t>Khambatti</a:t>
            </a:r>
            <a:r>
              <a:rPr lang="en-US" altLang="ko-KR" dirty="0"/>
              <a:t> et al. 2003]</a:t>
            </a:r>
          </a:p>
          <a:p>
            <a:pPr lvl="1"/>
            <a:r>
              <a:rPr lang="en-US" altLang="ko-KR" dirty="0" smtClean="0"/>
              <a:t>Membership </a:t>
            </a:r>
            <a:r>
              <a:rPr lang="en-US" altLang="ko-KR" dirty="0"/>
              <a:t>depends on the relationship between peers that share common interests</a:t>
            </a:r>
          </a:p>
          <a:p>
            <a:pPr lvl="1"/>
            <a:r>
              <a:rPr lang="en-US" altLang="ko-KR" dirty="0" smtClean="0"/>
              <a:t>Efficient searching &amp; </a:t>
            </a:r>
            <a:r>
              <a:rPr lang="en-US" altLang="ko-KR" dirty="0"/>
              <a:t>better result</a:t>
            </a:r>
          </a:p>
          <a:p>
            <a:pPr lvl="1"/>
            <a:r>
              <a:rPr lang="en-US" altLang="ko-KR" dirty="0" smtClean="0"/>
              <a:t>Communities </a:t>
            </a:r>
            <a:r>
              <a:rPr lang="en-US" altLang="ko-KR" dirty="0"/>
              <a:t>are formed between peers that share similar </a:t>
            </a:r>
            <a:r>
              <a:rPr lang="en-US" altLang="ko-KR" dirty="0" smtClean="0"/>
              <a:t>attributes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Semantic overlay clustering [</a:t>
            </a:r>
            <a:r>
              <a:rPr lang="en-US" altLang="ko-KR" dirty="0" err="1"/>
              <a:t>Loeser</a:t>
            </a:r>
            <a:r>
              <a:rPr lang="en-US" altLang="ko-KR" dirty="0"/>
              <a:t> et al. 2003]</a:t>
            </a:r>
          </a:p>
          <a:p>
            <a:pPr lvl="1"/>
            <a:r>
              <a:rPr lang="en-US" altLang="ko-KR" dirty="0" smtClean="0"/>
              <a:t>Creates </a:t>
            </a:r>
            <a:r>
              <a:rPr lang="en-US" altLang="ko-KR" dirty="0"/>
              <a:t>logical layers above the physical network topology</a:t>
            </a:r>
          </a:p>
          <a:p>
            <a:pPr lvl="1"/>
            <a:r>
              <a:rPr lang="en-US" altLang="ko-KR" dirty="0" smtClean="0"/>
              <a:t>Clusters </a:t>
            </a:r>
            <a:r>
              <a:rPr lang="en-US" altLang="ko-KR" dirty="0"/>
              <a:t>with similar </a:t>
            </a:r>
            <a:r>
              <a:rPr lang="en-US" altLang="ko-KR" dirty="0" smtClean="0"/>
              <a:t>semantic </a:t>
            </a:r>
            <a:r>
              <a:rPr lang="en-US" altLang="ko-KR" dirty="0"/>
              <a:t>profiles </a:t>
            </a:r>
            <a:r>
              <a:rPr lang="en-US" altLang="ko-KR" dirty="0" smtClean="0"/>
              <a:t>matched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Knowledge nodes [</a:t>
            </a:r>
            <a:r>
              <a:rPr lang="en-US" altLang="ko-KR" dirty="0" err="1"/>
              <a:t>Bonifacio</a:t>
            </a:r>
            <a:r>
              <a:rPr lang="en-US" altLang="ko-KR" dirty="0"/>
              <a:t> et al. 2002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Each nodes can act as a seeker and/or provider</a:t>
            </a:r>
          </a:p>
          <a:p>
            <a:pPr lvl="1"/>
            <a:r>
              <a:rPr lang="en-US" altLang="ko-KR" dirty="0" smtClean="0"/>
              <a:t>Seeker – allow user to search for information and forward queries</a:t>
            </a:r>
          </a:p>
          <a:p>
            <a:pPr lvl="1"/>
            <a:r>
              <a:rPr lang="en-US" altLang="ko-KR" dirty="0" smtClean="0"/>
              <a:t>Provider – accepts and resolves the queries and return results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Semantic grouping of information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17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03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Content caching, replication &amp; migration</a:t>
            </a:r>
          </a:p>
          <a:p>
            <a:r>
              <a:rPr lang="en-US" altLang="ko-KR" dirty="0" smtClean="0"/>
              <a:t>Security</a:t>
            </a:r>
          </a:p>
          <a:p>
            <a:r>
              <a:rPr lang="en-US" altLang="ko-KR" dirty="0" smtClean="0"/>
              <a:t>Provisions for anonymity</a:t>
            </a:r>
          </a:p>
          <a:p>
            <a:r>
              <a:rPr lang="en-US" altLang="ko-KR" dirty="0" smtClean="0"/>
              <a:t>Provisions for deniability</a:t>
            </a:r>
          </a:p>
          <a:p>
            <a:r>
              <a:rPr lang="en-US" altLang="ko-KR" dirty="0" smtClean="0"/>
              <a:t>Incentive mechanisms and accountability</a:t>
            </a:r>
          </a:p>
          <a:p>
            <a:r>
              <a:rPr lang="en-US" altLang="ko-KR" dirty="0" smtClean="0"/>
              <a:t>Resource management capabilities</a:t>
            </a:r>
          </a:p>
          <a:p>
            <a:r>
              <a:rPr lang="en-US" altLang="ko-KR" dirty="0" smtClean="0"/>
              <a:t>Semantic grouping of information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89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Passive Replication - Napster</a:t>
            </a:r>
          </a:p>
          <a:p>
            <a:r>
              <a:rPr lang="en-US" altLang="ko-KR" dirty="0"/>
              <a:t>Cache-Based </a:t>
            </a:r>
            <a:r>
              <a:rPr lang="en-US" altLang="ko-KR" dirty="0" smtClean="0"/>
              <a:t>Replication</a:t>
            </a:r>
            <a:endParaRPr lang="ko-KR" altLang="en-US" dirty="0"/>
          </a:p>
          <a:p>
            <a:r>
              <a:rPr lang="en-US" altLang="ko-KR" dirty="0"/>
              <a:t>Active Replication - </a:t>
            </a:r>
          </a:p>
          <a:p>
            <a:r>
              <a:rPr lang="en-US" altLang="ko-KR" dirty="0" smtClean="0"/>
              <a:t>Introspective </a:t>
            </a:r>
            <a:r>
              <a:rPr lang="en-US" altLang="ko-KR" dirty="0"/>
              <a:t>replica management - </a:t>
            </a:r>
            <a:r>
              <a:rPr lang="en-US" altLang="ko-KR" dirty="0" err="1"/>
              <a:t>OceanStore</a:t>
            </a:r>
            <a:r>
              <a:rPr lang="en-US" altLang="ko-KR" dirty="0"/>
              <a:t>, </a:t>
            </a:r>
            <a:r>
              <a:rPr lang="en-US" altLang="ko-KR" dirty="0" err="1"/>
              <a:t>MojoNation</a:t>
            </a:r>
            <a:r>
              <a:rPr lang="en-US" altLang="ko-KR" dirty="0"/>
              <a:t>, Scan &amp; Gnutella</a:t>
            </a:r>
          </a:p>
          <a:p>
            <a:pPr lvl="1"/>
            <a:r>
              <a:rPr lang="en-US" altLang="ko-KR" dirty="0" smtClean="0"/>
              <a:t>Watch </a:t>
            </a:r>
            <a:r>
              <a:rPr lang="en-US" altLang="ko-KR" dirty="0"/>
              <a:t>traffic and manage replica</a:t>
            </a:r>
          </a:p>
          <a:p>
            <a:pPr lvl="1"/>
            <a:r>
              <a:rPr lang="en-US" altLang="ko-KR" dirty="0" smtClean="0"/>
              <a:t>Endures </a:t>
            </a:r>
            <a:r>
              <a:rPr lang="en-US" altLang="ko-KR" dirty="0"/>
              <a:t>DDOS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Content caching, replication &amp; migration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68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Dynamic </a:t>
            </a:r>
            <a:r>
              <a:rPr lang="en-US" altLang="ko-KR" dirty="0"/>
              <a:t>replica </a:t>
            </a:r>
            <a:r>
              <a:rPr lang="en-US" altLang="ko-KR" dirty="0" smtClean="0"/>
              <a:t>management</a:t>
            </a:r>
          </a:p>
          <a:p>
            <a:r>
              <a:rPr lang="en-US" altLang="ko-KR" dirty="0" smtClean="0"/>
              <a:t>Data </a:t>
            </a:r>
            <a:r>
              <a:rPr lang="en-US" altLang="ko-KR" dirty="0"/>
              <a:t>consistency &amp; synchronization is always an issue</a:t>
            </a:r>
          </a:p>
          <a:p>
            <a:pPr lvl="1"/>
            <a:r>
              <a:rPr lang="en-US" altLang="ko-KR" dirty="0" smtClean="0"/>
              <a:t>especially </a:t>
            </a:r>
            <a:r>
              <a:rPr lang="en-US" altLang="ko-KR" dirty="0"/>
              <a:t>when deletion and update is allowed</a:t>
            </a:r>
          </a:p>
          <a:p>
            <a:pPr lvl="1"/>
            <a:r>
              <a:rPr lang="en-US" altLang="ko-KR" dirty="0" smtClean="0"/>
              <a:t>Some </a:t>
            </a:r>
            <a:r>
              <a:rPr lang="en-US" altLang="ko-KR" dirty="0"/>
              <a:t>weaken </a:t>
            </a:r>
            <a:r>
              <a:rPr lang="en-US" altLang="ko-KR" dirty="0" smtClean="0"/>
              <a:t>their </a:t>
            </a:r>
            <a:r>
              <a:rPr lang="en-US" altLang="ko-KR" dirty="0"/>
              <a:t>consistency restriction</a:t>
            </a:r>
          </a:p>
          <a:p>
            <a:r>
              <a:rPr lang="en-US" altLang="ko-KR" dirty="0" smtClean="0"/>
              <a:t>For </a:t>
            </a:r>
            <a:r>
              <a:rPr lang="en-US" altLang="ko-KR" dirty="0"/>
              <a:t>Chord, replication is challenging</a:t>
            </a:r>
          </a:p>
          <a:p>
            <a:pPr lvl="1"/>
            <a:r>
              <a:rPr lang="en-US" altLang="ko-KR" dirty="0" smtClean="0"/>
              <a:t>Since </a:t>
            </a:r>
            <a:r>
              <a:rPr lang="en-US" altLang="ko-KR" dirty="0"/>
              <a:t>objects' location is mapped with object identifiers</a:t>
            </a:r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Content caching, replication &amp; migration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69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Securing storage is very important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Self-Certifying </a:t>
            </a:r>
            <a:r>
              <a:rPr lang="en-US" altLang="ko-KR" dirty="0"/>
              <a:t>Data - Compare Key w/ hash function result</a:t>
            </a:r>
          </a:p>
          <a:p>
            <a:r>
              <a:rPr lang="en-US" altLang="ko-KR" dirty="0"/>
              <a:t>Information Dispersal - </a:t>
            </a:r>
            <a:r>
              <a:rPr lang="en-US" altLang="ko-KR" dirty="0" err="1"/>
              <a:t>endcode</a:t>
            </a:r>
            <a:r>
              <a:rPr lang="en-US" altLang="ko-KR" dirty="0"/>
              <a:t> files into m blocks</a:t>
            </a:r>
          </a:p>
          <a:p>
            <a:pPr lvl="1"/>
            <a:r>
              <a:rPr lang="en-US" altLang="ko-KR" dirty="0" smtClean="0"/>
              <a:t>Redundancy </a:t>
            </a:r>
            <a:r>
              <a:rPr lang="en-US" altLang="ko-KR" dirty="0"/>
              <a:t>factor = m / n</a:t>
            </a:r>
          </a:p>
          <a:p>
            <a:r>
              <a:rPr lang="en-US" altLang="ko-KR" dirty="0"/>
              <a:t>Shamir's Secret Sharing Scheme(SHA) - widely used</a:t>
            </a:r>
          </a:p>
          <a:p>
            <a:pPr lvl="1"/>
            <a:r>
              <a:rPr lang="en-US" altLang="ko-KR" dirty="0" smtClean="0"/>
              <a:t>encrypts </a:t>
            </a:r>
            <a:r>
              <a:rPr lang="en-US" altLang="ko-KR" dirty="0"/>
              <a:t>a file with a key K</a:t>
            </a:r>
          </a:p>
          <a:p>
            <a:pPr lvl="1"/>
            <a:r>
              <a:rPr lang="en-US" altLang="ko-KR" dirty="0" smtClean="0"/>
              <a:t>split </a:t>
            </a:r>
            <a:r>
              <a:rPr lang="en-US" altLang="ko-KR" dirty="0"/>
              <a:t>K into l shares</a:t>
            </a:r>
          </a:p>
          <a:p>
            <a:pPr lvl="1"/>
            <a:r>
              <a:rPr lang="en-US" altLang="ko-KR" dirty="0" smtClean="0"/>
              <a:t>any k splits </a:t>
            </a:r>
            <a:r>
              <a:rPr lang="en-US" altLang="ko-KR" dirty="0"/>
              <a:t>can reproduce K</a:t>
            </a:r>
          </a:p>
          <a:p>
            <a:pPr lvl="1"/>
            <a:r>
              <a:rPr lang="en-US" altLang="ko-KR" dirty="0" smtClean="0"/>
              <a:t>but </a:t>
            </a:r>
            <a:r>
              <a:rPr lang="en-US" altLang="ko-KR" dirty="0"/>
              <a:t>k - 1 </a:t>
            </a:r>
            <a:r>
              <a:rPr lang="en-US" altLang="ko-KR" dirty="0" smtClean="0"/>
              <a:t>splits cannot </a:t>
            </a:r>
            <a:r>
              <a:rPr lang="en-US" altLang="ko-KR" dirty="0"/>
              <a:t>reproduce nor give any hint about K</a:t>
            </a:r>
          </a:p>
          <a:p>
            <a:pPr lvl="1"/>
            <a:r>
              <a:rPr lang="en-US" altLang="ko-KR" dirty="0"/>
              <a:t>For the file to become inaccessible</a:t>
            </a:r>
          </a:p>
          <a:p>
            <a:r>
              <a:rPr lang="en-US" altLang="ko-KR" dirty="0" smtClean="0"/>
              <a:t>At </a:t>
            </a:r>
            <a:r>
              <a:rPr lang="en-US" altLang="ko-KR" dirty="0"/>
              <a:t>least (l - k - 1) servers containing the key must shut down</a:t>
            </a:r>
          </a:p>
          <a:p>
            <a:pPr lvl="1"/>
            <a:r>
              <a:rPr lang="en-US" altLang="ko-KR" dirty="0"/>
              <a:t>(high fault-tolerant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Security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Anonymous </a:t>
            </a:r>
            <a:r>
              <a:rPr lang="en-US" altLang="ko-KR" dirty="0"/>
              <a:t>Cryptographic Relays - PAST</a:t>
            </a:r>
          </a:p>
          <a:p>
            <a:pPr lvl="1"/>
            <a:r>
              <a:rPr lang="en-US" altLang="ko-KR" dirty="0" smtClean="0"/>
              <a:t>Role </a:t>
            </a:r>
            <a:r>
              <a:rPr lang="en-US" altLang="ko-KR" dirty="0"/>
              <a:t>: Publisher, </a:t>
            </a:r>
            <a:r>
              <a:rPr lang="en-US" altLang="ko-KR" dirty="0" smtClean="0"/>
              <a:t>Forwarder, </a:t>
            </a:r>
            <a:r>
              <a:rPr lang="en-US" altLang="ko-KR" dirty="0" err="1"/>
              <a:t>Storer</a:t>
            </a:r>
            <a:r>
              <a:rPr lang="en-US" altLang="ko-KR" dirty="0"/>
              <a:t> &amp; Clients</a:t>
            </a:r>
          </a:p>
          <a:p>
            <a:pPr lvl="1"/>
            <a:r>
              <a:rPr lang="en-US" altLang="ko-KR" dirty="0" smtClean="0"/>
              <a:t>Publisher </a:t>
            </a:r>
            <a:r>
              <a:rPr lang="en-US" altLang="ko-KR" dirty="0"/>
              <a:t>- select forwarders to send encrypted pieces</a:t>
            </a:r>
          </a:p>
          <a:p>
            <a:pPr lvl="1"/>
            <a:r>
              <a:rPr lang="en-US" altLang="ko-KR" dirty="0" smtClean="0"/>
              <a:t>Forwarder </a:t>
            </a:r>
            <a:r>
              <a:rPr lang="en-US" altLang="ko-KR" dirty="0"/>
              <a:t>- select random nodes for storing the shards &amp; send them</a:t>
            </a:r>
          </a:p>
          <a:p>
            <a:pPr lvl="2"/>
            <a:r>
              <a:rPr lang="en-US" altLang="ko-KR" dirty="0" smtClean="0"/>
              <a:t>Once </a:t>
            </a:r>
            <a:r>
              <a:rPr lang="en-US" altLang="ko-KR" dirty="0"/>
              <a:t>all </a:t>
            </a:r>
            <a:r>
              <a:rPr lang="en-US" altLang="ko-KR" dirty="0" err="1"/>
              <a:t>storers</a:t>
            </a:r>
            <a:r>
              <a:rPr lang="en-US" altLang="ko-KR" dirty="0"/>
              <a:t> received the pieces publisher destroys the shares</a:t>
            </a:r>
          </a:p>
          <a:p>
            <a:pPr lvl="2"/>
            <a:r>
              <a:rPr lang="en-US" altLang="ko-KR" dirty="0" smtClean="0"/>
              <a:t>Announce </a:t>
            </a:r>
            <a:r>
              <a:rPr lang="en-US" altLang="ko-KR" dirty="0"/>
              <a:t>file name &amp; list of forwarders</a:t>
            </a:r>
          </a:p>
          <a:p>
            <a:pPr lvl="1"/>
            <a:r>
              <a:rPr lang="en-US" altLang="ko-KR" dirty="0" smtClean="0"/>
              <a:t>Client </a:t>
            </a:r>
            <a:r>
              <a:rPr lang="en-US" altLang="ko-KR" dirty="0"/>
              <a:t>- Reach forwarders for the shares</a:t>
            </a:r>
          </a:p>
          <a:p>
            <a:pPr lvl="2"/>
            <a:r>
              <a:rPr lang="en-US" altLang="ko-KR" dirty="0" smtClean="0"/>
              <a:t>Forwarders </a:t>
            </a:r>
            <a:r>
              <a:rPr lang="en-US" altLang="ko-KR" dirty="0"/>
              <a:t>- request </a:t>
            </a:r>
            <a:r>
              <a:rPr lang="en-US" altLang="ko-KR" dirty="0" err="1"/>
              <a:t>Storers</a:t>
            </a:r>
            <a:r>
              <a:rPr lang="en-US" altLang="ko-KR" dirty="0"/>
              <a:t> to send the shares to client</a:t>
            </a:r>
          </a:p>
          <a:p>
            <a:pPr lvl="1"/>
            <a:r>
              <a:rPr lang="en-US" altLang="ko-KR" dirty="0" smtClean="0"/>
              <a:t>Visible </a:t>
            </a:r>
            <a:r>
              <a:rPr lang="en-US" altLang="ko-KR" dirty="0"/>
              <a:t>to potential attacker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BUT </a:t>
            </a:r>
            <a:r>
              <a:rPr lang="en-US" altLang="ko-KR" dirty="0"/>
              <a:t>less likely to be attacked </a:t>
            </a:r>
            <a:r>
              <a:rPr lang="en-US" altLang="ko-KR" dirty="0" smtClean="0"/>
              <a:t>since forwarder </a:t>
            </a:r>
            <a:r>
              <a:rPr lang="en-US" altLang="ko-KR" dirty="0"/>
              <a:t>don't </a:t>
            </a:r>
            <a:r>
              <a:rPr lang="en-US" altLang="ko-KR" dirty="0" smtClean="0"/>
              <a:t>store any content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Smartcards </a:t>
            </a:r>
            <a:r>
              <a:rPr lang="en-US" altLang="ko-KR" dirty="0"/>
              <a:t>- Issue digitally signed tickets</a:t>
            </a:r>
          </a:p>
          <a:p>
            <a:pPr lvl="1"/>
            <a:r>
              <a:rPr lang="en-US" altLang="ko-KR" dirty="0" smtClean="0"/>
              <a:t>Impractical </a:t>
            </a:r>
            <a:r>
              <a:rPr lang="en-US" altLang="ko-KR" dirty="0"/>
              <a:t>to issue large number of </a:t>
            </a:r>
            <a:r>
              <a:rPr lang="en-US" altLang="ko-KR" dirty="0" smtClean="0"/>
              <a:t>nodes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Security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Distributed </a:t>
            </a:r>
            <a:r>
              <a:rPr lang="en-US" altLang="ko-KR" dirty="0" err="1"/>
              <a:t>Steganographic</a:t>
            </a:r>
            <a:r>
              <a:rPr lang="en-US" altLang="ko-KR" dirty="0"/>
              <a:t> File System</a:t>
            </a:r>
          </a:p>
          <a:p>
            <a:pPr lvl="1"/>
            <a:r>
              <a:rPr lang="en-US" altLang="ko-KR" dirty="0" smtClean="0"/>
              <a:t>Encrypted </a:t>
            </a:r>
            <a:r>
              <a:rPr lang="en-US" altLang="ko-KR" dirty="0"/>
              <a:t>blocks are indistinguishable</a:t>
            </a:r>
          </a:p>
          <a:p>
            <a:pPr lvl="1"/>
            <a:r>
              <a:rPr lang="en-US" altLang="ko-KR" dirty="0" smtClean="0"/>
              <a:t>Randomly </a:t>
            </a:r>
            <a:r>
              <a:rPr lang="en-US" altLang="ko-KR" dirty="0"/>
              <a:t>write blocks</a:t>
            </a:r>
          </a:p>
          <a:p>
            <a:pPr lvl="1"/>
            <a:r>
              <a:rPr lang="en-US" altLang="ko-KR" dirty="0" smtClean="0"/>
              <a:t>Replace </a:t>
            </a:r>
            <a:r>
              <a:rPr lang="en-US" altLang="ko-KR" dirty="0"/>
              <a:t>part of them with files in a pseudo-randomly chosen locations</a:t>
            </a:r>
          </a:p>
          <a:p>
            <a:pPr lvl="1"/>
            <a:r>
              <a:rPr lang="en-US" altLang="ko-KR" dirty="0" smtClean="0"/>
              <a:t>Considerable </a:t>
            </a:r>
            <a:r>
              <a:rPr lang="en-US" altLang="ko-KR" dirty="0"/>
              <a:t>amount of replication is required to avoid collisions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Erasure </a:t>
            </a:r>
            <a:r>
              <a:rPr lang="en-US" altLang="ko-KR" dirty="0"/>
              <a:t>Coding</a:t>
            </a:r>
          </a:p>
          <a:p>
            <a:pPr lvl="1"/>
            <a:r>
              <a:rPr lang="en-US" altLang="ko-KR" dirty="0" smtClean="0"/>
              <a:t>Data </a:t>
            </a:r>
            <a:r>
              <a:rPr lang="en-US" altLang="ko-KR" dirty="0"/>
              <a:t>is broken in to blocks and spread over many servers</a:t>
            </a:r>
          </a:p>
          <a:p>
            <a:pPr lvl="1"/>
            <a:r>
              <a:rPr lang="en-US" altLang="ko-KR" dirty="0" smtClean="0"/>
              <a:t>Only </a:t>
            </a:r>
            <a:r>
              <a:rPr lang="en-US" altLang="ko-KR" dirty="0"/>
              <a:t>a fraction is needed to reconstruct the original </a:t>
            </a:r>
            <a:r>
              <a:rPr lang="en-US" altLang="ko-KR" dirty="0" smtClean="0"/>
              <a:t>block</a:t>
            </a:r>
            <a:endParaRPr lang="en-US" altLang="ko-KR" dirty="0"/>
          </a:p>
          <a:p>
            <a:pPr lvl="1"/>
            <a:r>
              <a:rPr lang="en-US" altLang="ko-KR" dirty="0" smtClean="0"/>
              <a:t>Broken </a:t>
            </a:r>
            <a:r>
              <a:rPr lang="en-US" altLang="ko-KR" dirty="0"/>
              <a:t>blocks named globally unique using a secure hash</a:t>
            </a:r>
          </a:p>
          <a:p>
            <a:pPr lvl="3"/>
            <a:r>
              <a:rPr lang="en-US" altLang="ko-KR" dirty="0" smtClean="0"/>
              <a:t>    		</a:t>
            </a:r>
          </a:p>
          <a:p>
            <a:r>
              <a:rPr lang="en-US" altLang="ko-KR" dirty="0" smtClean="0"/>
              <a:t>Sybil </a:t>
            </a:r>
            <a:r>
              <a:rPr lang="en-US" altLang="ko-KR" dirty="0"/>
              <a:t>Attack [Douceur, 2002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1"/>
            <a:r>
              <a:rPr lang="en-US" altLang="ko-KR" dirty="0" smtClean="0"/>
              <a:t>P2P </a:t>
            </a:r>
            <a:r>
              <a:rPr lang="en-US" altLang="ko-KR" dirty="0"/>
              <a:t>is exposed to attack unless a central certification or identification authority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Security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73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Hiding information</a:t>
            </a:r>
          </a:p>
          <a:p>
            <a:pPr lvl="1"/>
            <a:r>
              <a:rPr lang="en-US" altLang="ko-KR" dirty="0" smtClean="0"/>
              <a:t>Author(publisher</a:t>
            </a:r>
            <a:r>
              <a:rPr lang="en-US" altLang="ko-KR" dirty="0"/>
              <a:t>), identity of nodes, </a:t>
            </a:r>
          </a:p>
          <a:p>
            <a:pPr lvl="1"/>
            <a:r>
              <a:rPr lang="en-US" altLang="ko-KR" dirty="0" smtClean="0"/>
              <a:t>Identity </a:t>
            </a:r>
            <a:r>
              <a:rPr lang="en-US" altLang="ko-KR" dirty="0"/>
              <a:t>of content itself, query for retrieval of the content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Disassociation of Content Source and Requestor - Freenet</a:t>
            </a:r>
          </a:p>
          <a:p>
            <a:pPr lvl="1"/>
            <a:r>
              <a:rPr lang="en-US" altLang="ko-KR" dirty="0" smtClean="0"/>
              <a:t>Infeasible </a:t>
            </a:r>
            <a:r>
              <a:rPr lang="en-US" altLang="ko-KR" dirty="0"/>
              <a:t>to discover the true origin or destination of a file</a:t>
            </a:r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a search for a file succeeds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ends </a:t>
            </a:r>
            <a:r>
              <a:rPr lang="en-US" altLang="ko-KR" dirty="0"/>
              <a:t>the file to previous search node and so on</a:t>
            </a:r>
          </a:p>
          <a:p>
            <a:pPr lvl="1"/>
            <a:r>
              <a:rPr lang="en-US" altLang="ko-KR" dirty="0"/>
              <a:t>H</a:t>
            </a:r>
            <a:r>
              <a:rPr lang="en-US" altLang="ko-KR" dirty="0" smtClean="0"/>
              <a:t>ops-to-live </a:t>
            </a:r>
            <a:r>
              <a:rPr lang="en-US" altLang="ko-KR" dirty="0"/>
              <a:t>counter is randomly chosen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Provisions for anonymity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  <p:pic>
        <p:nvPicPr>
          <p:cNvPr id="2050" name="Picture 2" descr="http://images.techhive.com/images/article/2013/05/freenet_logo1-100039544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8" t="22357" r="17541" b="22184"/>
          <a:stretch/>
        </p:blipFill>
        <p:spPr bwMode="auto">
          <a:xfrm>
            <a:off x="6508794" y="3561806"/>
            <a:ext cx="24558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Anonymous </a:t>
            </a:r>
            <a:r>
              <a:rPr lang="en-US" altLang="ko-KR" dirty="0"/>
              <a:t>Connection Layers - Onion routing</a:t>
            </a:r>
          </a:p>
          <a:p>
            <a:pPr lvl="1"/>
            <a:r>
              <a:rPr lang="en-US" altLang="ko-KR" dirty="0" smtClean="0"/>
              <a:t>splits </a:t>
            </a:r>
            <a:r>
              <a:rPr lang="en-US" altLang="ko-KR" dirty="0"/>
              <a:t>documents into encrypted shares</a:t>
            </a:r>
          </a:p>
          <a:p>
            <a:pPr lvl="1"/>
            <a:r>
              <a:rPr lang="en-US" altLang="ko-KR" dirty="0" smtClean="0"/>
              <a:t>Use </a:t>
            </a:r>
            <a:r>
              <a:rPr lang="en-US" altLang="ko-KR" dirty="0"/>
              <a:t>an anonymizing layer of nodes(forwarders)</a:t>
            </a:r>
          </a:p>
          <a:p>
            <a:pPr lvl="1"/>
            <a:r>
              <a:rPr lang="en-US" altLang="ko-KR" dirty="0" smtClean="0"/>
              <a:t>Choose </a:t>
            </a:r>
            <a:r>
              <a:rPr lang="en-US" altLang="ko-KR" dirty="0"/>
              <a:t>which nodes to store the shares</a:t>
            </a:r>
          </a:p>
          <a:p>
            <a:pPr lvl="1"/>
            <a:r>
              <a:rPr lang="en-US" altLang="ko-KR" dirty="0" smtClean="0"/>
              <a:t>Construct </a:t>
            </a:r>
            <a:r>
              <a:rPr lang="en-US" altLang="ko-KR" dirty="0"/>
              <a:t>"onions" around them</a:t>
            </a:r>
          </a:p>
          <a:p>
            <a:pPr lvl="1"/>
            <a:r>
              <a:rPr lang="en-US" altLang="ko-KR" dirty="0" smtClean="0"/>
              <a:t>anonymously </a:t>
            </a:r>
            <a:r>
              <a:rPr lang="en-US" altLang="ko-KR" dirty="0"/>
              <a:t>forward </a:t>
            </a:r>
            <a:r>
              <a:rPr lang="en-US" altLang="ko-KR" dirty="0" smtClean="0"/>
              <a:t>them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Tarzan system [Freedman et al. 2002]</a:t>
            </a:r>
          </a:p>
          <a:p>
            <a:pPr lvl="1"/>
            <a:r>
              <a:rPr lang="en-US" altLang="ko-KR" dirty="0" smtClean="0"/>
              <a:t>completely </a:t>
            </a:r>
            <a:r>
              <a:rPr lang="en-US" altLang="ko-KR" dirty="0"/>
              <a:t>decentralized anonymizing network</a:t>
            </a:r>
          </a:p>
          <a:p>
            <a:pPr lvl="1"/>
            <a:r>
              <a:rPr lang="en-US" altLang="ko-KR" dirty="0" smtClean="0"/>
              <a:t>distributes </a:t>
            </a:r>
            <a:r>
              <a:rPr lang="en-US" altLang="ko-KR" dirty="0"/>
              <a:t>anonymous IP tunnels between peers</a:t>
            </a:r>
          </a:p>
          <a:p>
            <a:pPr lvl="1"/>
            <a:r>
              <a:rPr lang="en-US" altLang="ko-KR" dirty="0" smtClean="0"/>
              <a:t>Clients </a:t>
            </a:r>
            <a:r>
              <a:rPr lang="en-US" altLang="ko-KR" dirty="0"/>
              <a:t>can communicate without leaking identity</a:t>
            </a:r>
          </a:p>
          <a:p>
            <a:pPr lvl="2"/>
            <a:r>
              <a:rPr lang="en-US" altLang="ko-KR" dirty="0" smtClean="0"/>
              <a:t>Sequences </a:t>
            </a:r>
            <a:r>
              <a:rPr lang="en-US" altLang="ko-KR" dirty="0"/>
              <a:t>of mix relays chosen from a large pool of volunteer nodes</a:t>
            </a:r>
          </a:p>
          <a:p>
            <a:pPr lvl="2"/>
            <a:r>
              <a:rPr lang="en-US" altLang="ko-KR" dirty="0" smtClean="0"/>
              <a:t>Packets </a:t>
            </a:r>
            <a:r>
              <a:rPr lang="en-US" altLang="ko-KR" dirty="0"/>
              <a:t>are routed through randomly chosen </a:t>
            </a:r>
            <a:r>
              <a:rPr lang="en-US" altLang="ko-KR" dirty="0" smtClean="0"/>
              <a:t>Tarzan </a:t>
            </a:r>
            <a:r>
              <a:rPr lang="en-US" altLang="ko-KR" dirty="0"/>
              <a:t>peers</a:t>
            </a:r>
          </a:p>
          <a:p>
            <a:pPr lvl="1"/>
            <a:r>
              <a:rPr lang="en-US" altLang="ko-KR" dirty="0" smtClean="0"/>
              <a:t>Performance </a:t>
            </a:r>
            <a:r>
              <a:rPr lang="en-US" altLang="ko-KR" dirty="0"/>
              <a:t>is sacrificed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Provisions for anonymity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  <p:pic>
        <p:nvPicPr>
          <p:cNvPr id="1026" name="Picture 2" descr="https://upload.wikimedia.org/wikipedia/commons/thumb/e/e1/Onion_diagram.svg/2000px-Onion_diagr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392" y="2255520"/>
            <a:ext cx="3263600" cy="214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0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B Template 2015.potx" id="{F05540EA-6133-420D-B64D-4FA17C724C6C}" vid="{52050709-A391-445B-AC16-9458798F921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IDB Template 2015</Template>
  <TotalTime>29048</TotalTime>
  <Words>1197</Words>
  <Application>Microsoft Office PowerPoint</Application>
  <PresentationFormat>화면 슬라이드 쇼(4:3)</PresentationFormat>
  <Paragraphs>213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맑은 고딕</vt:lpstr>
      <vt:lpstr>Arial</vt:lpstr>
      <vt:lpstr>Calibri</vt:lpstr>
      <vt:lpstr>Times New Roman</vt:lpstr>
      <vt:lpstr>Wingdings</vt:lpstr>
      <vt:lpstr>Office 테마</vt:lpstr>
      <vt:lpstr>A survery of peer to peer content distribution technologies</vt:lpstr>
      <vt:lpstr>Contents</vt:lpstr>
      <vt:lpstr>Content caching, replication &amp; migration</vt:lpstr>
      <vt:lpstr>Content caching, replication &amp; migration</vt:lpstr>
      <vt:lpstr>Security</vt:lpstr>
      <vt:lpstr>Security</vt:lpstr>
      <vt:lpstr>Security</vt:lpstr>
      <vt:lpstr>Provisions for anonymity</vt:lpstr>
      <vt:lpstr>Provisions for anonymity</vt:lpstr>
      <vt:lpstr>Provisions for deniability</vt:lpstr>
      <vt:lpstr>Incentive mechanisms and accountability</vt:lpstr>
      <vt:lpstr>Incentive mechanisms and accountability</vt:lpstr>
      <vt:lpstr>Incentive mechanisms and accountability</vt:lpstr>
      <vt:lpstr>Incentive mechanisms and accountability</vt:lpstr>
      <vt:lpstr>Resource management capabilities</vt:lpstr>
      <vt:lpstr>Resource management capabilities</vt:lpstr>
      <vt:lpstr>Semantic grouping of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Survery of peer to peer content distribution technologies</dc:title>
  <dc:creator>IDBHEYMO</dc:creator>
  <cp:keywords>p2p;content distribution</cp:keywords>
  <cp:lastModifiedBy>IDBHEYMO</cp:lastModifiedBy>
  <cp:revision>303</cp:revision>
  <cp:lastPrinted>2015-07-07T06:19:56Z</cp:lastPrinted>
  <dcterms:created xsi:type="dcterms:W3CDTF">2015-03-16T19:14:54Z</dcterms:created>
  <dcterms:modified xsi:type="dcterms:W3CDTF">2015-11-10T05:44:37Z</dcterms:modified>
</cp:coreProperties>
</file>